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1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8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8852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58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6761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1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36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7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7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1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1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0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8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2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1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4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0E452-EE8B-4844-9A4B-73E54FD740D2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46EDA-343C-429C-941C-A2C71DEE8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0263"/>
            <a:ext cx="9144000" cy="2254468"/>
          </a:xfrm>
        </p:spPr>
        <p:txBody>
          <a:bodyPr>
            <a:normAutofit/>
          </a:bodyPr>
          <a:lstStyle/>
          <a:p>
            <a:pPr algn="ctr"/>
            <a: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  <a:t>Govt. Pt. </a:t>
            </a:r>
            <a:r>
              <a:rPr lang="en-US" sz="2700" dirty="0" err="1">
                <a:solidFill>
                  <a:srgbClr val="00B0F0"/>
                </a:solidFill>
                <a:latin typeface="Bernard MT Condensed" panose="02050806060905020404" pitchFamily="18" charset="0"/>
              </a:rPr>
              <a:t>Shyamacharan</a:t>
            </a:r>
            <a: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  <a:t> Shukla College, </a:t>
            </a:r>
            <a:r>
              <a:rPr lang="en-US" sz="2700" dirty="0" err="1">
                <a:solidFill>
                  <a:srgbClr val="00B0F0"/>
                </a:solidFill>
                <a:latin typeface="Bernard MT Condensed" panose="02050806060905020404" pitchFamily="18" charset="0"/>
              </a:rPr>
              <a:t>Dharsiwa</a:t>
            </a:r>
            <a: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  <a:t> </a:t>
            </a:r>
            <a:b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</a:br>
            <a: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  <a:t>Value Added Course on Research Methodology </a:t>
            </a:r>
            <a:b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</a:br>
            <a: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  <a:t>Organized by IQAC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553B08-F686-4CD8-9BD1-B047B75AF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07172"/>
            <a:ext cx="9144000" cy="305062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5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Sampling Design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Rashmi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Kujur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Sociology 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Govt. Pt. S.C. Shukla College, </a:t>
            </a:r>
          </a:p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Dharsiwa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Raipur C.G. </a:t>
            </a:r>
          </a:p>
        </p:txBody>
      </p:sp>
    </p:spTree>
    <p:extLst>
      <p:ext uri="{BB962C8B-B14F-4D97-AF65-F5344CB8AC3E}">
        <p14:creationId xmlns:p14="http://schemas.microsoft.com/office/powerpoint/2010/main" val="1417855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82B0E-6B7C-46D6-8D7F-50C460BEF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989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Sampling Design : Meaning and Definition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52AE-A174-4D97-AF7F-5B3457F01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>
                <a:solidFill>
                  <a:srgbClr val="7030A0"/>
                </a:solidFill>
              </a:rPr>
              <a:t>“A sample design is  definite plan for obtaining a sample from a given population. It refers to the technique or the procedure the researcher would adopt in selecting items for the sample ”.</a:t>
            </a:r>
          </a:p>
          <a:p>
            <a:pPr algn="just"/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0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11B1-DBF9-4771-A9A3-52E114E11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Characteristics  of A Good  Sampling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39D31-214A-4C15-AFAB-EDFF0D4F3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Sample design must result in a truly representative sample.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Sample design must be such which results in a small sampling error.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Sample design must be viable in the context of funds available for the research study.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Sample design must be such so that systematic bias can be controlled in a better way.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</a:rPr>
              <a:t>Sample should be such that the result of the sample study can be applied, in general, for the universe with a reasonable level of confidence.</a:t>
            </a:r>
          </a:p>
        </p:txBody>
      </p:sp>
    </p:spTree>
    <p:extLst>
      <p:ext uri="{BB962C8B-B14F-4D97-AF65-F5344CB8AC3E}">
        <p14:creationId xmlns:p14="http://schemas.microsoft.com/office/powerpoint/2010/main" val="262327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605B5-C5F2-4732-8C23-46EB619A5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Sampling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481FB-869E-444A-B566-4A92F7390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2000" dirty="0">
                <a:solidFill>
                  <a:srgbClr val="7030A0"/>
                </a:solidFill>
              </a:rPr>
              <a:t>Non-Probability Sampling Design </a:t>
            </a:r>
          </a:p>
          <a:p>
            <a:pPr algn="just"/>
            <a:endParaRPr lang="en-US" sz="2000" dirty="0">
              <a:solidFill>
                <a:srgbClr val="7030A0"/>
              </a:solidFill>
            </a:endParaRPr>
          </a:p>
          <a:p>
            <a:pPr algn="just"/>
            <a:endParaRPr lang="en-US" sz="2000" dirty="0">
              <a:solidFill>
                <a:srgbClr val="7030A0"/>
              </a:solidFill>
            </a:endParaRP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 Probability Sampling Design</a:t>
            </a:r>
          </a:p>
          <a:p>
            <a:pPr algn="just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7B1103-9403-442F-A5E6-02314ACF1752}"/>
              </a:ext>
            </a:extLst>
          </p:cNvPr>
          <p:cNvSpPr/>
          <p:nvPr/>
        </p:nvSpPr>
        <p:spPr>
          <a:xfrm>
            <a:off x="6337738" y="930166"/>
            <a:ext cx="3468414" cy="5318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Finite Population/ universe:-</a:t>
            </a:r>
            <a:r>
              <a:rPr lang="en-US" sz="2400" dirty="0"/>
              <a:t>the number of item is certain.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Infinite Population:- </a:t>
            </a:r>
            <a:r>
              <a:rPr lang="en-US" sz="2400" dirty="0"/>
              <a:t>we can not have any idea about the total number of items.</a:t>
            </a:r>
          </a:p>
        </p:txBody>
      </p:sp>
    </p:spTree>
    <p:extLst>
      <p:ext uri="{BB962C8B-B14F-4D97-AF65-F5344CB8AC3E}">
        <p14:creationId xmlns:p14="http://schemas.microsoft.com/office/powerpoint/2010/main" val="384564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D2C5B-D227-44F6-88CB-A685C93C4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7030A0"/>
                </a:solidFill>
              </a:rPr>
              <a:t>Non – Probability Sampling Design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6AC2B-159D-4840-8D20-F1FD7FD0F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It is a kind of sampling procedure which does not afford any basis for estimating the probability that each item in the population has of being included in the sample.</a:t>
            </a:r>
          </a:p>
          <a:p>
            <a:pPr algn="just"/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It is also known by different names such as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deliberate sampling</a:t>
            </a:r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purposive sampling </a:t>
            </a:r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and 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judgement sampling</a:t>
            </a:r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.</a:t>
            </a:r>
          </a:p>
          <a:p>
            <a:pPr algn="just"/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Quota sampling is also an example of non- probability sampling. Under quota sampling the interviewers are simply given quotas to be filled from the different strata, with some restrictions on how they are to be filled.</a:t>
            </a:r>
          </a:p>
          <a:p>
            <a:pPr algn="just"/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Example:</a:t>
            </a:r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 purposive selection of sample from specific economic or social status groups.</a:t>
            </a:r>
          </a:p>
        </p:txBody>
      </p:sp>
    </p:spTree>
    <p:extLst>
      <p:ext uri="{BB962C8B-B14F-4D97-AF65-F5344CB8AC3E}">
        <p14:creationId xmlns:p14="http://schemas.microsoft.com/office/powerpoint/2010/main" val="117940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AAF2B-B543-4CC6-84DF-87706C649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Probability Research </a:t>
            </a:r>
            <a:r>
              <a:rPr lang="en-US" sz="3600" dirty="0">
                <a:solidFill>
                  <a:srgbClr val="7030A0"/>
                </a:solidFill>
              </a:rPr>
              <a:t>Design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E38FF-55CF-4C8B-85CF-FA822D265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451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Probability sampling is also known ‘Random Sampling’ or ‘Chance sampling’,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Under this sampling design, every item of the universe has an equal chance of inclusion in the sample.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FF0000"/>
                </a:solidFill>
              </a:rPr>
              <a:t>HOW TO SELECT A RANDAM SAMPLE ?(Simple Random Sample)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@ Lottery Method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@Tippet Method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D696EE2-2350-4809-84CA-7054ABE2C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84159"/>
              </p:ext>
            </p:extLst>
          </p:nvPr>
        </p:nvGraphicFramePr>
        <p:xfrm>
          <a:off x="1563332" y="4776950"/>
          <a:ext cx="747030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0103">
                  <a:extLst>
                    <a:ext uri="{9D8B030D-6E8A-4147-A177-3AD203B41FA5}">
                      <a16:colId xmlns:a16="http://schemas.microsoft.com/office/drawing/2014/main" val="1173318132"/>
                    </a:ext>
                  </a:extLst>
                </a:gridCol>
                <a:gridCol w="2490103">
                  <a:extLst>
                    <a:ext uri="{9D8B030D-6E8A-4147-A177-3AD203B41FA5}">
                      <a16:colId xmlns:a16="http://schemas.microsoft.com/office/drawing/2014/main" val="1377198006"/>
                    </a:ext>
                  </a:extLst>
                </a:gridCol>
                <a:gridCol w="2490103">
                  <a:extLst>
                    <a:ext uri="{9D8B030D-6E8A-4147-A177-3AD203B41FA5}">
                      <a16:colId xmlns:a16="http://schemas.microsoft.com/office/drawing/2014/main" val="141669575"/>
                    </a:ext>
                  </a:extLst>
                </a:gridCol>
              </a:tblGrid>
              <a:tr h="3121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464442"/>
                  </a:ext>
                </a:extLst>
              </a:tr>
              <a:tr h="312157">
                <a:tc>
                  <a:txBody>
                    <a:bodyPr/>
                    <a:lstStyle/>
                    <a:p>
                      <a:r>
                        <a:rPr lang="en-US" dirty="0"/>
                        <a:t>2952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585546"/>
                  </a:ext>
                </a:extLst>
              </a:tr>
              <a:tr h="312157">
                <a:tc>
                  <a:txBody>
                    <a:bodyPr/>
                    <a:lstStyle/>
                    <a:p>
                      <a:r>
                        <a:rPr lang="en-US" dirty="0"/>
                        <a:t>3170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080575"/>
                  </a:ext>
                </a:extLst>
              </a:tr>
              <a:tr h="312157">
                <a:tc>
                  <a:txBody>
                    <a:bodyPr/>
                    <a:lstStyle/>
                    <a:p>
                      <a:r>
                        <a:rPr lang="en-US" dirty="0"/>
                        <a:t>3408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463641"/>
                  </a:ext>
                </a:extLst>
              </a:tr>
              <a:tr h="312157">
                <a:tc>
                  <a:txBody>
                    <a:bodyPr/>
                    <a:lstStyle/>
                    <a:p>
                      <a:r>
                        <a:rPr lang="en-US" dirty="0"/>
                        <a:t>0560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084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345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429ED-79CA-4A73-B2B0-9BF2EF80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Random Sampling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78CDF-11BA-4F33-A220-1889B7FD2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5835"/>
            <a:ext cx="8596668" cy="5218386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Systematic Sampling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Stratified Sampling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Cluster Sampling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Area Sampling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Multi- Stage Sampling</a:t>
            </a:r>
          </a:p>
        </p:txBody>
      </p:sp>
    </p:spTree>
    <p:extLst>
      <p:ext uri="{BB962C8B-B14F-4D97-AF65-F5344CB8AC3E}">
        <p14:creationId xmlns:p14="http://schemas.microsoft.com/office/powerpoint/2010/main" val="4217122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E5425-13CF-49AA-A645-125EECF4B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</a:rPr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25068133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302</TotalTime>
  <Words>410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Black</vt:lpstr>
      <vt:lpstr>Bernard MT Condensed</vt:lpstr>
      <vt:lpstr>Goudy Stout</vt:lpstr>
      <vt:lpstr>Times New Roman</vt:lpstr>
      <vt:lpstr>Trebuchet MS</vt:lpstr>
      <vt:lpstr>Wingdings</vt:lpstr>
      <vt:lpstr>Wingdings 3</vt:lpstr>
      <vt:lpstr>Facet</vt:lpstr>
      <vt:lpstr>Govt. Pt. Shyamacharan Shukla College, Dharsiwa  Value Added Course on Research Methodology  Organized by IQAC </vt:lpstr>
      <vt:lpstr>Sampling Design : Meaning and Definition </vt:lpstr>
      <vt:lpstr>Characteristics  of A Good  Sampling Design</vt:lpstr>
      <vt:lpstr>Types of Sampling Design</vt:lpstr>
      <vt:lpstr>Non – Probability Sampling Design</vt:lpstr>
      <vt:lpstr>Probability Research Design</vt:lpstr>
      <vt:lpstr>Complex Random Sampling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Govt. Pt. Shyamacharan Shukla College, Dharsiwa  Value Added Course on Research Methodology  Organized by IQAC </dc:title>
  <dc:creator>IQAC</dc:creator>
  <cp:lastModifiedBy>IQAC</cp:lastModifiedBy>
  <cp:revision>25</cp:revision>
  <dcterms:created xsi:type="dcterms:W3CDTF">2022-08-07T15:59:11Z</dcterms:created>
  <dcterms:modified xsi:type="dcterms:W3CDTF">2022-08-10T08:14:49Z</dcterms:modified>
</cp:coreProperties>
</file>